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56" r:id="rId2"/>
    <p:sldId id="262" r:id="rId3"/>
    <p:sldId id="257" r:id="rId4"/>
    <p:sldId id="259" r:id="rId5"/>
    <p:sldId id="260" r:id="rId6"/>
    <p:sldId id="261" r:id="rId7"/>
    <p:sldId id="264" r:id="rId8"/>
    <p:sldId id="258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" y="2545080"/>
            <a:ext cx="9144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-1" y="2667000"/>
            <a:ext cx="9144000" cy="2739571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-1" y="5479143"/>
            <a:ext cx="9144000" cy="235857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599" y="2819400"/>
            <a:ext cx="8686800" cy="1470025"/>
          </a:xfrm>
        </p:spPr>
        <p:txBody>
          <a:bodyPr anchor="b">
            <a:noAutofit/>
          </a:bodyPr>
          <a:lstStyle>
            <a:lvl1pPr>
              <a:defRPr sz="7200" b="0" cap="none" spc="0">
                <a:ln w="13970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499" y="4800600"/>
            <a:ext cx="8001000" cy="5334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239B9-1F6A-4E10-B45A-082A00FA523F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148584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spc="150" dirty="0" smtClean="0">
                <a:solidFill>
                  <a:schemeClr val="accent1"/>
                </a:solidFill>
                <a:sym typeface="Wingdings"/>
              </a:rPr>
              <a:t></a:t>
            </a:r>
            <a:endParaRPr lang="en-US" sz="3200" spc="150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62399" y="4392168"/>
            <a:ext cx="1219200" cy="365125"/>
          </a:xfrm>
        </p:spPr>
        <p:txBody>
          <a:bodyPr/>
          <a:lstStyle>
            <a:lvl1pPr algn="ctr">
              <a:defRPr sz="2400">
                <a:latin typeface="+mj-lt"/>
              </a:defRPr>
            </a:lvl1pPr>
          </a:lstStyle>
          <a:p>
            <a:fld id="{9C184FBC-784D-4835-BDA8-C3D68B7F91B9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818888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spc="150" dirty="0" smtClean="0">
                <a:solidFill>
                  <a:schemeClr val="accent1"/>
                </a:solidFill>
                <a:sym typeface="Wingdings"/>
              </a:rPr>
              <a:t></a:t>
            </a:r>
            <a:endParaRPr lang="en-US" sz="3200" spc="150" dirty="0">
              <a:solidFill>
                <a:schemeClr val="accent1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239B9-1F6A-4E10-B45A-082A00FA523F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84FBC-784D-4835-BDA8-C3D68B7F91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4591050" y="2409824"/>
            <a:ext cx="6858000" cy="2038351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 rot="5400000">
            <a:off x="4668203" y="2570797"/>
            <a:ext cx="6858000" cy="1716405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5200" y="274638"/>
            <a:ext cx="1447800" cy="5851525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199" y="274638"/>
            <a:ext cx="6353175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239B9-1F6A-4E10-B45A-082A00FA523F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96000" y="6356350"/>
            <a:ext cx="762000" cy="365125"/>
          </a:xfrm>
        </p:spPr>
        <p:txBody>
          <a:bodyPr/>
          <a:lstStyle/>
          <a:p>
            <a:fld id="{9C184FBC-784D-4835-BDA8-C3D68B7F91B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 rot="5400000">
            <a:off x="3681476" y="3354324"/>
            <a:ext cx="6858000" cy="149352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239B9-1F6A-4E10-B45A-082A00FA523F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84FBC-784D-4835-BDA8-C3D68B7F91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1" y="2545080"/>
            <a:ext cx="9144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-1" y="2667000"/>
            <a:ext cx="9144000" cy="2739571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-1" y="5479143"/>
            <a:ext cx="9144000" cy="235857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599" y="2819400"/>
            <a:ext cx="8686800" cy="1463040"/>
          </a:xfrm>
        </p:spPr>
        <p:txBody>
          <a:bodyPr anchor="b" anchorCtr="0">
            <a:noAutofit/>
          </a:bodyPr>
          <a:lstStyle>
            <a:lvl1pPr algn="ctr">
              <a:defRPr sz="72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499" y="4800600"/>
            <a:ext cx="8001000" cy="548640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239B9-1F6A-4E10-B45A-082A00FA523F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59352" y="4389120"/>
            <a:ext cx="1216152" cy="365125"/>
          </a:xfrm>
        </p:spPr>
        <p:txBody>
          <a:bodyPr/>
          <a:lstStyle>
            <a:lvl1pPr algn="ctr">
              <a:defRPr sz="2400">
                <a:solidFill>
                  <a:srgbClr val="FFFFFF"/>
                </a:solidFill>
              </a:defRPr>
            </a:lvl1pPr>
          </a:lstStyle>
          <a:p>
            <a:fld id="{9C184FBC-784D-4835-BDA8-C3D68B7F91B9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818888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spc="150" dirty="0" smtClean="0">
                <a:solidFill>
                  <a:srgbClr val="FFFFFF"/>
                </a:solidFill>
                <a:sym typeface="Wingdings"/>
              </a:rPr>
              <a:t></a:t>
            </a:r>
            <a:endParaRPr lang="en-US" sz="3200" spc="150" dirty="0">
              <a:solidFill>
                <a:srgbClr val="FFFF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48584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spc="150" dirty="0" smtClean="0">
                <a:solidFill>
                  <a:srgbClr val="FFFFFF"/>
                </a:solidFill>
                <a:sym typeface="Wingdings"/>
              </a:rPr>
              <a:t></a:t>
            </a:r>
            <a:endParaRPr lang="en-US" sz="3200" spc="150" dirty="0">
              <a:solidFill>
                <a:srgbClr val="FFFFFF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239B9-1F6A-4E10-B45A-082A00FA523F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84FBC-784D-4835-BDA8-C3D68B7F91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239B9-1F6A-4E10-B45A-082A00FA523F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84FBC-784D-4835-BDA8-C3D68B7F91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239B9-1F6A-4E10-B45A-082A00FA523F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84FBC-784D-4835-BDA8-C3D68B7F91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239B9-1F6A-4E10-B45A-082A00FA523F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84FBC-784D-4835-BDA8-C3D68B7F91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5638800" cy="946150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912" y="1719072"/>
            <a:ext cx="8247888" cy="45354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239B9-1F6A-4E10-B45A-082A00FA523F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84FBC-784D-4835-BDA8-C3D68B7F91B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172200" y="161544"/>
            <a:ext cx="2971800" cy="11521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8400" y="274320"/>
            <a:ext cx="2743200" cy="94488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Rectangle 8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6880" y="1717040"/>
            <a:ext cx="8249920" cy="4531360"/>
          </a:xfrm>
          <a:solidFill>
            <a:schemeClr val="bg2">
              <a:lumMod val="60000"/>
              <a:lumOff val="40000"/>
            </a:schemeClr>
          </a:solidFill>
          <a:effectLst>
            <a:outerShdw blurRad="76200" dist="38100" dir="3600000" algn="ctr" rotWithShape="0">
              <a:srgbClr val="000000">
                <a:alpha val="50000"/>
              </a:srgb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239B9-1F6A-4E10-B45A-082A00FA523F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84FBC-784D-4835-BDA8-C3D68B7F91B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172200" y="161544"/>
            <a:ext cx="2971800" cy="11521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5638800" cy="1005840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8400" y="228600"/>
            <a:ext cx="2819400" cy="100584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00584"/>
            <a:ext cx="9144000" cy="1453896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67641"/>
            <a:ext cx="9144000" cy="1154314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8229600" cy="1111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9A239B9-1F6A-4E10-B45A-082A00FA523F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9C184FBC-784D-4835-BDA8-C3D68B7F91B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1368552"/>
            <a:ext cx="9144000" cy="149352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b="0" kern="1200" cap="none" spc="0">
          <a:ln w="13970" cmpd="sng">
            <a:solidFill>
              <a:srgbClr val="FFFFFF"/>
            </a:solidFill>
            <a:prstDash val="solid"/>
          </a:ln>
          <a:solidFill>
            <a:srgbClr val="FFFFFF"/>
          </a:solidFill>
          <a:effectLst>
            <a:outerShdw blurRad="63500" dir="3600000" algn="tl" rotWithShape="0">
              <a:srgbClr val="000000">
                <a:alpha val="7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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Courier New" pitchFamily="49" charset="0"/>
        <a:buChar char="o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838200"/>
            <a:ext cx="8686800" cy="1470025"/>
          </a:xfrm>
        </p:spPr>
        <p:txBody>
          <a:bodyPr>
            <a:noAutofit/>
          </a:bodyPr>
          <a:lstStyle/>
          <a:p>
            <a:r>
              <a:rPr lang="en-US" sz="3600" dirty="0" smtClean="0"/>
              <a:t>Self-Monitoring and its Effect on Reducing Disruptive </a:t>
            </a:r>
            <a:r>
              <a:rPr lang="en-US" sz="3600" dirty="0"/>
              <a:t>B</a:t>
            </a:r>
            <a:r>
              <a:rPr lang="en-US" sz="3600" dirty="0" smtClean="0"/>
              <a:t>ehaviors in General </a:t>
            </a:r>
            <a:r>
              <a:rPr lang="en-US" sz="3600" dirty="0"/>
              <a:t>E</a:t>
            </a:r>
            <a:r>
              <a:rPr lang="en-US" sz="3600" dirty="0" smtClean="0"/>
              <a:t>ducation </a:t>
            </a:r>
            <a:r>
              <a:rPr lang="en-US" sz="3600" dirty="0"/>
              <a:t>C</a:t>
            </a:r>
            <a:r>
              <a:rPr lang="en-US" sz="3600" dirty="0" smtClean="0"/>
              <a:t>lassrooms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3200400"/>
            <a:ext cx="8001000" cy="1066800"/>
          </a:xfrm>
        </p:spPr>
        <p:txBody>
          <a:bodyPr>
            <a:noAutofit/>
          </a:bodyPr>
          <a:lstStyle/>
          <a:p>
            <a:r>
              <a:rPr lang="en-US" b="1" i="1" dirty="0" smtClean="0"/>
              <a:t>Cecilia Gerald</a:t>
            </a:r>
          </a:p>
          <a:p>
            <a:r>
              <a:rPr lang="en-US" b="1" i="1" dirty="0" smtClean="0"/>
              <a:t>Education 7201T</a:t>
            </a:r>
          </a:p>
          <a:p>
            <a:r>
              <a:rPr lang="en-US" b="1" i="1" dirty="0" smtClean="0"/>
              <a:t>Fall 2011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4954791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 of Contents: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Statement of the Problem: Slide 3</a:t>
            </a:r>
          </a:p>
          <a:p>
            <a:r>
              <a:rPr lang="en-US" dirty="0" smtClean="0"/>
              <a:t>Review of the Literature (Current Strategies): Slide 4</a:t>
            </a:r>
          </a:p>
          <a:p>
            <a:r>
              <a:rPr lang="en-US" dirty="0" smtClean="0"/>
              <a:t>Review of the Literature (Pros): Slide 5</a:t>
            </a:r>
          </a:p>
          <a:p>
            <a:r>
              <a:rPr lang="en-US" dirty="0" smtClean="0"/>
              <a:t>Review of the Literature (Cons): Slide </a:t>
            </a:r>
            <a:r>
              <a:rPr lang="en-US" dirty="0" smtClean="0"/>
              <a:t>6</a:t>
            </a:r>
          </a:p>
          <a:p>
            <a:r>
              <a:rPr lang="en-US" dirty="0" smtClean="0"/>
              <a:t>Review of the Literature (Theorist): Slide 7</a:t>
            </a:r>
            <a:endParaRPr lang="en-US" dirty="0" smtClean="0"/>
          </a:p>
          <a:p>
            <a:r>
              <a:rPr lang="en-US" dirty="0" smtClean="0"/>
              <a:t>Research Hypothesis: Slide </a:t>
            </a:r>
            <a:r>
              <a:rPr lang="en-US" dirty="0" smtClean="0"/>
              <a:t>8</a:t>
            </a:r>
            <a:endParaRPr lang="en-US" dirty="0" smtClean="0"/>
          </a:p>
          <a:p>
            <a:r>
              <a:rPr lang="en-US" dirty="0" smtClean="0"/>
              <a:t>References: Slide </a:t>
            </a:r>
            <a:r>
              <a:rPr lang="en-US" dirty="0" smtClean="0"/>
              <a:t>9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84731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Statement of the Problem: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Students with </a:t>
            </a:r>
            <a:r>
              <a:rPr lang="en-US" i="1" dirty="0" smtClean="0"/>
              <a:t>disruptive behaviors </a:t>
            </a:r>
            <a:r>
              <a:rPr lang="en-US" dirty="0" smtClean="0"/>
              <a:t>hinder the learning process for themselves and their peers (Smith &amp; Rivera, 1995).</a:t>
            </a:r>
          </a:p>
          <a:p>
            <a:endParaRPr lang="en-US" dirty="0" smtClean="0"/>
          </a:p>
          <a:p>
            <a:r>
              <a:rPr lang="en-US" dirty="0" smtClean="0"/>
              <a:t>Studies show teachers in general education classrooms have significant challenges managing students with disruptive behavior (</a:t>
            </a:r>
            <a:r>
              <a:rPr lang="en-US" dirty="0" err="1" smtClean="0"/>
              <a:t>Westling</a:t>
            </a:r>
            <a:r>
              <a:rPr lang="en-US" dirty="0" smtClean="0"/>
              <a:t>, 2010).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Students with disruptive behaviors have a higher risk of being referred for special education services (</a:t>
            </a:r>
            <a:r>
              <a:rPr lang="en-US" dirty="0" err="1" smtClean="0"/>
              <a:t>DuPaul</a:t>
            </a:r>
            <a:r>
              <a:rPr lang="en-US" dirty="0" smtClean="0"/>
              <a:t>, 1998).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50765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Review of the Literature:</a:t>
            </a:r>
            <a:br>
              <a:rPr lang="en-US" dirty="0" smtClean="0"/>
            </a:br>
            <a:r>
              <a:rPr lang="en-US" sz="3600" dirty="0" smtClean="0"/>
              <a:t>(Current Strategies)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Traditionally </a:t>
            </a:r>
            <a:r>
              <a:rPr lang="en-US" dirty="0" smtClean="0"/>
              <a:t>prevention and</a:t>
            </a:r>
            <a:r>
              <a:rPr lang="en-US" i="1" dirty="0" smtClean="0"/>
              <a:t> </a:t>
            </a:r>
            <a:r>
              <a:rPr lang="en-US" dirty="0" smtClean="0"/>
              <a:t>intervention measures are taken (Smith &amp; Rivera, 1995).</a:t>
            </a:r>
          </a:p>
          <a:p>
            <a:endParaRPr lang="en-US" dirty="0" smtClean="0"/>
          </a:p>
          <a:p>
            <a:r>
              <a:rPr lang="en-US" dirty="0" smtClean="0"/>
              <a:t>Traditional management is teacher-monitored and focuses </a:t>
            </a:r>
            <a:r>
              <a:rPr lang="en-US" dirty="0"/>
              <a:t>on </a:t>
            </a:r>
            <a:r>
              <a:rPr lang="en-US" dirty="0" smtClean="0"/>
              <a:t>reinforcements from external sources (</a:t>
            </a:r>
            <a:r>
              <a:rPr lang="en-US" dirty="0" err="1" smtClean="0"/>
              <a:t>DuPaul</a:t>
            </a:r>
            <a:r>
              <a:rPr lang="en-US" dirty="0" smtClean="0"/>
              <a:t>, 1998).</a:t>
            </a:r>
          </a:p>
          <a:p>
            <a:endParaRPr lang="en-US" dirty="0"/>
          </a:p>
          <a:p>
            <a:r>
              <a:rPr lang="en-US" dirty="0" smtClean="0"/>
              <a:t>Studies have shown that students are able to use self-management techniques effectively (Prater, 1994)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1363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Review of the Literature:</a:t>
            </a:r>
            <a:br>
              <a:rPr lang="en-US" dirty="0" smtClean="0"/>
            </a:br>
            <a:r>
              <a:rPr lang="en-US" sz="4000" dirty="0" smtClean="0"/>
              <a:t>(Pros)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Teaching students how to self-monitor has been effective for students in special and general education classrooms (Prater, 1994).</a:t>
            </a:r>
          </a:p>
          <a:p>
            <a:endParaRPr lang="en-US" dirty="0" smtClean="0"/>
          </a:p>
          <a:p>
            <a:r>
              <a:rPr lang="en-US" dirty="0" smtClean="0"/>
              <a:t>Self-monitoring can be used for students at all grade </a:t>
            </a:r>
            <a:r>
              <a:rPr lang="en-US" dirty="0" smtClean="0"/>
              <a:t>levels (</a:t>
            </a:r>
            <a:r>
              <a:rPr lang="en-US" dirty="0" err="1" smtClean="0"/>
              <a:t>Jolivette</a:t>
            </a:r>
            <a:r>
              <a:rPr lang="en-US" dirty="0" smtClean="0"/>
              <a:t>, Patton &amp; Ramsey, 2006).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Self-monitoring relatively simple to implement and consumes less of teacher’s time with individual </a:t>
            </a:r>
            <a:r>
              <a:rPr lang="en-US" dirty="0" smtClean="0"/>
              <a:t>students (</a:t>
            </a:r>
            <a:r>
              <a:rPr lang="en-US" dirty="0" err="1" smtClean="0"/>
              <a:t>Jolivette</a:t>
            </a:r>
            <a:r>
              <a:rPr lang="en-US" dirty="0" smtClean="0"/>
              <a:t>, Patton &amp; Ramsey, 2006).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08983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Review of the Literature:</a:t>
            </a:r>
            <a:br>
              <a:rPr lang="en-US" dirty="0" smtClean="0"/>
            </a:br>
            <a:r>
              <a:rPr lang="en-US" sz="4000" dirty="0" smtClean="0"/>
              <a:t>(Cons)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Research has been limited </a:t>
            </a:r>
            <a:r>
              <a:rPr lang="en-US" dirty="0" smtClean="0"/>
              <a:t>due to the </a:t>
            </a:r>
            <a:r>
              <a:rPr lang="en-US" dirty="0"/>
              <a:t>m</a:t>
            </a:r>
            <a:r>
              <a:rPr lang="en-US" dirty="0" smtClean="0"/>
              <a:t>ajority of self-monitoring studies done in special education populations (</a:t>
            </a:r>
            <a:r>
              <a:rPr lang="en-US" dirty="0" err="1" smtClean="0"/>
              <a:t>DuPaul</a:t>
            </a:r>
            <a:r>
              <a:rPr lang="en-US" dirty="0" smtClean="0"/>
              <a:t> &amp; Hoff, 1998).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Studies in general education classrooms are usually limited to very few students, therefore evidence cannot be generalized (Jull, 2009).</a:t>
            </a:r>
          </a:p>
          <a:p>
            <a:endParaRPr lang="en-US" dirty="0" smtClean="0"/>
          </a:p>
          <a:p>
            <a:r>
              <a:rPr lang="en-US" dirty="0" smtClean="0"/>
              <a:t>Studies have not been conclusive over long-term periods (Jull, 2009).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20420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Review of Literature:</a:t>
            </a:r>
            <a:br>
              <a:rPr lang="en-US" dirty="0" smtClean="0"/>
            </a:br>
            <a:r>
              <a:rPr lang="en-US" sz="4000" dirty="0" smtClean="0"/>
              <a:t>(Theorist)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William </a:t>
            </a:r>
            <a:r>
              <a:rPr lang="en-US" dirty="0" err="1" smtClean="0"/>
              <a:t>Glasser’s</a:t>
            </a:r>
            <a:r>
              <a:rPr lang="en-US" dirty="0" smtClean="0"/>
              <a:t> (1925-) “choice theory” is closely related to the concept of self-monitoring. It is based on the belief that behavior is something we can control. He theorizes that students are able to manage their own behavior without coercion (Bucher &amp; Manning, 2001).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48572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Hypothesis: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Training a group of 15 first grade students, at P.S. X in Brooklyn, New York, with disruptive behaviors of talking at wrong times and getting out of their seats to use self-monitoring strategies to manage these behaviors will show a decrease in disruptive behaviors over a four-week period.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78751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828800"/>
            <a:ext cx="8382000" cy="5029200"/>
          </a:xfrm>
        </p:spPr>
        <p:txBody>
          <a:bodyPr>
            <a:normAutofit fontScale="55000" lnSpcReduction="20000"/>
          </a:bodyPr>
          <a:lstStyle/>
          <a:p>
            <a:r>
              <a:rPr lang="en-US" sz="1800" dirty="0"/>
              <a:t>Amato-</a:t>
            </a:r>
            <a:r>
              <a:rPr lang="en-US" sz="1800" dirty="0" err="1"/>
              <a:t>Zech</a:t>
            </a:r>
            <a:r>
              <a:rPr lang="en-US" sz="1800" dirty="0"/>
              <a:t>, N. A., Hoff, K. E. and </a:t>
            </a:r>
            <a:r>
              <a:rPr lang="en-US" sz="1800" dirty="0" err="1"/>
              <a:t>Doepke</a:t>
            </a:r>
            <a:r>
              <a:rPr lang="en-US" sz="1800" dirty="0"/>
              <a:t>, K. J. (2006). Increasing on-task behavior in </a:t>
            </a:r>
            <a:r>
              <a:rPr lang="en-US" sz="1800" dirty="0" smtClean="0"/>
              <a:t>the </a:t>
            </a:r>
            <a:r>
              <a:rPr lang="en-US" sz="1800" dirty="0"/>
              <a:t>classroom: Extension of self-monitoring strategies. </a:t>
            </a:r>
            <a:r>
              <a:rPr lang="en-US" sz="1800" i="1" dirty="0"/>
              <a:t>Psychology in the Schools, 43</a:t>
            </a:r>
            <a:r>
              <a:rPr lang="en-US" sz="1800" dirty="0"/>
              <a:t>: 211–221. </a:t>
            </a:r>
            <a:endParaRPr lang="en-US" sz="1800" dirty="0" smtClean="0"/>
          </a:p>
          <a:p>
            <a:endParaRPr lang="en-US" sz="1800" dirty="0"/>
          </a:p>
          <a:p>
            <a:r>
              <a:rPr lang="en-US" sz="1800" dirty="0" smtClean="0"/>
              <a:t>Bucher, K. T., Manning, M. L. (</a:t>
            </a:r>
            <a:r>
              <a:rPr lang="en-US" sz="1800" dirty="0"/>
              <a:t>2001). Exploring the foundations of middle school classroom management: the theoretical contributions of B. F. Skinner, Fritz </a:t>
            </a:r>
            <a:r>
              <a:rPr lang="en-US" sz="1800" dirty="0" err="1"/>
              <a:t>Redl</a:t>
            </a:r>
            <a:r>
              <a:rPr lang="en-US" sz="1800" dirty="0"/>
              <a:t> and William Wattenberg, William </a:t>
            </a:r>
            <a:r>
              <a:rPr lang="en-US" sz="1800" dirty="0" err="1"/>
              <a:t>Glasser</a:t>
            </a:r>
            <a:r>
              <a:rPr lang="en-US" sz="1800" dirty="0"/>
              <a:t>, and Thomas Gordon all have particular relevance for middle school </a:t>
            </a:r>
            <a:r>
              <a:rPr lang="en-US" sz="1800" dirty="0" smtClean="0"/>
              <a:t>educators. </a:t>
            </a:r>
            <a:r>
              <a:rPr lang="en-US" sz="1800" i="1" dirty="0" smtClean="0"/>
              <a:t>Childhood Education, 78</a:t>
            </a:r>
            <a:r>
              <a:rPr lang="en-US" sz="1800" dirty="0" smtClean="0"/>
              <a:t>(2), 84.</a:t>
            </a:r>
            <a:endParaRPr lang="en-US" sz="1800" dirty="0" smtClean="0"/>
          </a:p>
          <a:p>
            <a:endParaRPr lang="en-US" sz="1800" dirty="0" smtClean="0"/>
          </a:p>
          <a:p>
            <a:r>
              <a:rPr lang="en-US" sz="1800" dirty="0" smtClean="0"/>
              <a:t>de </a:t>
            </a:r>
            <a:r>
              <a:rPr lang="en-US" sz="1800" dirty="0"/>
              <a:t>Haas-Warner, Sarah J. (1991). Effects of self-monitoring on preschoolers' on-task behavior: A pilot study. </a:t>
            </a:r>
            <a:r>
              <a:rPr lang="en-US" sz="1800" i="1" dirty="0"/>
              <a:t>Topics in Early Childhood Special Education, 11</a:t>
            </a:r>
            <a:r>
              <a:rPr lang="en-US" sz="1800" dirty="0"/>
              <a:t>(2</a:t>
            </a:r>
            <a:r>
              <a:rPr lang="en-US" sz="1800" dirty="0" smtClean="0"/>
              <a:t>)</a:t>
            </a:r>
          </a:p>
          <a:p>
            <a:endParaRPr lang="en-US" sz="1800" dirty="0"/>
          </a:p>
          <a:p>
            <a:r>
              <a:rPr lang="en-US" sz="1800" dirty="0" err="1" smtClean="0"/>
              <a:t>DuPaul</a:t>
            </a:r>
            <a:r>
              <a:rPr lang="en-US" sz="1800" dirty="0"/>
              <a:t>, G. J., &amp; Hoff, K. E. (1998). Reducing disruptive behavior in general education classrooms: The use of self-management strategies. </a:t>
            </a:r>
            <a:r>
              <a:rPr lang="en-US" sz="1800" i="1" dirty="0"/>
              <a:t>School Psychology Review</a:t>
            </a:r>
            <a:r>
              <a:rPr lang="en-US" sz="1800" dirty="0"/>
              <a:t>, </a:t>
            </a:r>
            <a:r>
              <a:rPr lang="en-US" sz="1800" i="1" dirty="0"/>
              <a:t>27</a:t>
            </a:r>
            <a:r>
              <a:rPr lang="en-US" sz="1800" dirty="0"/>
              <a:t>(2), 290</a:t>
            </a:r>
            <a:r>
              <a:rPr lang="en-US" sz="1800" dirty="0" smtClean="0"/>
              <a:t>.</a:t>
            </a:r>
          </a:p>
          <a:p>
            <a:endParaRPr lang="en-US" sz="1800" dirty="0"/>
          </a:p>
          <a:p>
            <a:r>
              <a:rPr lang="en-US" sz="1800" dirty="0" err="1"/>
              <a:t>Jolivette</a:t>
            </a:r>
            <a:r>
              <a:rPr lang="en-US" sz="1800" dirty="0"/>
              <a:t>, K., Patton, B., Ramsey, M. (2006). Students with emotional and behavioral </a:t>
            </a:r>
            <a:r>
              <a:rPr lang="en-US" sz="1800" dirty="0" smtClean="0"/>
              <a:t>disorders </a:t>
            </a:r>
            <a:r>
              <a:rPr lang="en-US" sz="1800" dirty="0"/>
              <a:t>can manage their own behavior. </a:t>
            </a:r>
            <a:r>
              <a:rPr lang="en-US" sz="1800" i="1" dirty="0"/>
              <a:t>Teaching Exceptional Children, 39</a:t>
            </a:r>
            <a:r>
              <a:rPr lang="en-US" sz="1800" dirty="0"/>
              <a:t>(2), 14-21. </a:t>
            </a:r>
            <a:endParaRPr lang="en-US" sz="1800" dirty="0" smtClean="0"/>
          </a:p>
          <a:p>
            <a:endParaRPr lang="en-US" sz="1800" dirty="0"/>
          </a:p>
          <a:p>
            <a:r>
              <a:rPr lang="en-US" sz="1800" dirty="0"/>
              <a:t>Jull, Stephen K. (2009). Student behavior self-monitoring enabling inclusion. </a:t>
            </a:r>
            <a:r>
              <a:rPr lang="en-US" sz="1800" i="1" dirty="0"/>
              <a:t>International Journal of Inclusive Education, 13</a:t>
            </a:r>
            <a:r>
              <a:rPr lang="en-US" sz="1800" dirty="0"/>
              <a:t>(5), 489-500</a:t>
            </a:r>
            <a:r>
              <a:rPr lang="en-US" sz="1800" dirty="0" smtClean="0"/>
              <a:t>.</a:t>
            </a:r>
          </a:p>
          <a:p>
            <a:endParaRPr lang="en-US" sz="1800" dirty="0"/>
          </a:p>
          <a:p>
            <a:r>
              <a:rPr lang="en-US" sz="1800" dirty="0"/>
              <a:t>McConnell, M. E. (1999). Self-monitoring, cueing, recording, and managing: teaching </a:t>
            </a:r>
            <a:r>
              <a:rPr lang="en-US" sz="1800" dirty="0" smtClean="0"/>
              <a:t>students </a:t>
            </a:r>
            <a:r>
              <a:rPr lang="en-US" sz="1800" dirty="0"/>
              <a:t>to manage their own behavior. </a:t>
            </a:r>
            <a:r>
              <a:rPr lang="en-US" sz="1800" i="1" dirty="0"/>
              <a:t>Teaching Exceptional Children 32</a:t>
            </a:r>
            <a:r>
              <a:rPr lang="en-US" sz="1800" dirty="0"/>
              <a:t>(2), 14-21</a:t>
            </a:r>
            <a:r>
              <a:rPr lang="en-US" sz="1800" dirty="0" smtClean="0"/>
              <a:t>.</a:t>
            </a:r>
          </a:p>
          <a:p>
            <a:endParaRPr lang="en-US" sz="1800" dirty="0"/>
          </a:p>
          <a:p>
            <a:r>
              <a:rPr lang="en-US" sz="1800" dirty="0"/>
              <a:t>Prater, Mary A. (1994). Improving academic and behavior skills through self-management </a:t>
            </a:r>
            <a:r>
              <a:rPr lang="en-US" sz="1800" dirty="0" smtClean="0"/>
              <a:t> procedures</a:t>
            </a:r>
            <a:r>
              <a:rPr lang="en-US" sz="1800" dirty="0"/>
              <a:t>. </a:t>
            </a:r>
            <a:r>
              <a:rPr lang="en-US" sz="1800" i="1" dirty="0"/>
              <a:t>Preventing School Failure, 38</a:t>
            </a:r>
            <a:r>
              <a:rPr lang="en-US" sz="1800" dirty="0"/>
              <a:t>(4), 5. </a:t>
            </a:r>
            <a:endParaRPr lang="en-US" sz="1800" dirty="0" smtClean="0"/>
          </a:p>
          <a:p>
            <a:endParaRPr lang="en-US" sz="1800" dirty="0"/>
          </a:p>
          <a:p>
            <a:r>
              <a:rPr lang="en-US" sz="1800" dirty="0"/>
              <a:t>Rafferty, Lisa A. (2010). Step-by-Step: Teaching Students to Self-Monitor. </a:t>
            </a:r>
            <a:r>
              <a:rPr lang="en-US" sz="1800" i="1" dirty="0"/>
              <a:t>Teaching </a:t>
            </a:r>
            <a:r>
              <a:rPr lang="en-US" sz="1800" i="1" dirty="0" smtClean="0"/>
              <a:t>Exceptional </a:t>
            </a:r>
            <a:r>
              <a:rPr lang="en-US" sz="1800" i="1" dirty="0"/>
              <a:t>Children, 43(</a:t>
            </a:r>
            <a:r>
              <a:rPr lang="en-US" sz="1800" dirty="0"/>
              <a:t>2), 50-58.</a:t>
            </a:r>
          </a:p>
          <a:p>
            <a:endParaRPr lang="en-US" sz="1800" dirty="0"/>
          </a:p>
          <a:p>
            <a:r>
              <a:rPr lang="en-US" sz="1800" dirty="0" smtClean="0"/>
              <a:t>Smith</a:t>
            </a:r>
            <a:r>
              <a:rPr lang="en-US" sz="1800" dirty="0"/>
              <a:t>, D. D., Rivera, D. P., (1995). Discipline in special education and general education settings.  </a:t>
            </a:r>
            <a:r>
              <a:rPr lang="en-US" sz="1800" i="1" dirty="0"/>
              <a:t>Focus on Exceptional Children</a:t>
            </a:r>
            <a:r>
              <a:rPr lang="en-US" sz="1800" dirty="0"/>
              <a:t>, </a:t>
            </a:r>
            <a:r>
              <a:rPr lang="en-US" sz="1800" i="1" dirty="0"/>
              <a:t>27</a:t>
            </a:r>
            <a:r>
              <a:rPr lang="en-US" sz="1800" dirty="0"/>
              <a:t>(5), </a:t>
            </a:r>
            <a:r>
              <a:rPr lang="en-US" sz="1800" dirty="0" smtClean="0"/>
              <a:t>1-14</a:t>
            </a:r>
          </a:p>
          <a:p>
            <a:endParaRPr lang="en-US" sz="1800" dirty="0"/>
          </a:p>
          <a:p>
            <a:r>
              <a:rPr lang="en-US" sz="1800" dirty="0" err="1"/>
              <a:t>Westling</a:t>
            </a:r>
            <a:r>
              <a:rPr lang="en-US" sz="1800" dirty="0"/>
              <a:t>, David L. (2010). Teachers and challenging behaviors: knowledge, views, and </a:t>
            </a:r>
            <a:r>
              <a:rPr lang="en-US" sz="1800" dirty="0" smtClean="0"/>
              <a:t>practices</a:t>
            </a:r>
            <a:r>
              <a:rPr lang="en-US" sz="1800" dirty="0"/>
              <a:t>. </a:t>
            </a:r>
            <a:r>
              <a:rPr lang="en-US" sz="1800" i="1" dirty="0"/>
              <a:t>Remedial and Special Education</a:t>
            </a:r>
            <a:r>
              <a:rPr lang="en-US" sz="1800" dirty="0"/>
              <a:t>, </a:t>
            </a:r>
            <a:r>
              <a:rPr lang="en-US" sz="1800" i="1" dirty="0"/>
              <a:t>31</a:t>
            </a:r>
            <a:r>
              <a:rPr lang="en-US" sz="1800" dirty="0"/>
              <a:t>(1), 48.</a:t>
            </a:r>
          </a:p>
          <a:p>
            <a:endParaRPr lang="en-US" sz="18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03299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catur">
  <a:themeElements>
    <a:clrScheme name="Decatur">
      <a:dk1>
        <a:sysClr val="windowText" lastClr="000000"/>
      </a:dk1>
      <a:lt1>
        <a:sysClr val="window" lastClr="FFFFFF"/>
      </a:lt1>
      <a:dk2>
        <a:srgbClr val="55554A"/>
      </a:dk2>
      <a:lt2>
        <a:srgbClr val="D7DAE1"/>
      </a:lt2>
      <a:accent1>
        <a:srgbClr val="F4680B"/>
      </a:accent1>
      <a:accent2>
        <a:srgbClr val="ABB19F"/>
      </a:accent2>
      <a:accent3>
        <a:srgbClr val="948774"/>
      </a:accent3>
      <a:accent4>
        <a:srgbClr val="7EB8E7"/>
      </a:accent4>
      <a:accent5>
        <a:srgbClr val="E3B651"/>
      </a:accent5>
      <a:accent6>
        <a:srgbClr val="96756C"/>
      </a:accent6>
      <a:hlink>
        <a:srgbClr val="66AACD"/>
      </a:hlink>
      <a:folHlink>
        <a:srgbClr val="809DB3"/>
      </a:folHlink>
    </a:clrScheme>
    <a:fontScheme name="Decatur">
      <a:majorFont>
        <a:latin typeface="Bodoni MT Condensed"/>
        <a:ea typeface=""/>
        <a:cs typeface=""/>
        <a:font script="Grek" typeface="Times New Roman"/>
        <a:font script="Cyrl" typeface="Times New Roman"/>
        <a:font script="Jpan" typeface="HG明朝E"/>
        <a:font script="Hang" typeface="HY목각파임B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catur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  <a:satMod val="110000"/>
              </a:schemeClr>
            </a:gs>
            <a:gs pos="47500">
              <a:schemeClr val="phClr">
                <a:tint val="53000"/>
                <a:satMod val="120000"/>
              </a:schemeClr>
            </a:gs>
            <a:gs pos="58500">
              <a:schemeClr val="phClr">
                <a:tint val="53000"/>
                <a:satMod val="120000"/>
              </a:schemeClr>
            </a:gs>
            <a:gs pos="100000">
              <a:schemeClr val="phClr">
                <a:tint val="90000"/>
                <a:satMod val="110000"/>
              </a:schemeClr>
            </a:gs>
          </a:gsLst>
          <a:lin ang="3600000" scaled="1"/>
        </a:gradFill>
        <a:gradFill rotWithShape="1">
          <a:gsLst>
            <a:gs pos="0">
              <a:schemeClr val="phClr">
                <a:shade val="54000"/>
                <a:satMod val="105000"/>
              </a:schemeClr>
            </a:gs>
            <a:gs pos="47500">
              <a:schemeClr val="phClr">
                <a:shade val="88000"/>
                <a:satMod val="105000"/>
              </a:schemeClr>
            </a:gs>
            <a:gs pos="58500">
              <a:schemeClr val="phClr">
                <a:shade val="88000"/>
                <a:satMod val="105000"/>
              </a:schemeClr>
            </a:gs>
            <a:gs pos="100000">
              <a:schemeClr val="phClr">
                <a:shade val="54000"/>
                <a:satMod val="105000"/>
              </a:schemeClr>
            </a:gs>
          </a:gsLst>
          <a:lin ang="36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82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3600000" algn="r" rotWithShape="0">
              <a:srgbClr val="000000">
                <a:alpha val="30000"/>
              </a:srgbClr>
            </a:outerShdw>
          </a:effectLst>
        </a:effectStyle>
        <a:effectStyle>
          <a:effectLst>
            <a:outerShdw blurRad="63500" dist="25400" dir="3600000" algn="r" rotWithShape="0">
              <a:srgbClr val="000000">
                <a:alpha val="36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9000000"/>
            </a:lightRig>
          </a:scene3d>
          <a:sp3d prstMaterial="flat">
            <a:bevelT w="38100" h="50800" prst="softRound"/>
          </a:sp3d>
        </a:effectStyle>
        <a:effectStyle>
          <a:effectLst>
            <a:outerShdw blurRad="76200" dist="38100" dir="3600000" algn="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9000000"/>
            </a:lightRig>
          </a:scene3d>
          <a:sp3d contourW="44450" prstMaterial="flat">
            <a:bevelT w="38100" h="50800" prst="softRound"/>
            <a:contourClr>
              <a:schemeClr val="phClr">
                <a:tint val="5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52000"/>
                <a:satMod val="105000"/>
              </a:schemeClr>
            </a:gs>
            <a:gs pos="47500">
              <a:schemeClr val="phClr">
                <a:tint val="90000"/>
                <a:shade val="89000"/>
                <a:satMod val="105000"/>
              </a:schemeClr>
            </a:gs>
            <a:gs pos="58500">
              <a:schemeClr val="phClr">
                <a:tint val="85000"/>
                <a:shade val="89000"/>
                <a:satMod val="105000"/>
              </a:schemeClr>
            </a:gs>
            <a:gs pos="100000">
              <a:schemeClr val="phClr">
                <a:tint val="100000"/>
                <a:shade val="52000"/>
                <a:satMod val="105000"/>
              </a:schemeClr>
            </a:gs>
          </a:gsLst>
          <a:lin ang="36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5000"/>
                <a:satMod val="120000"/>
              </a:schemeClr>
            </a:duotone>
          </a:blip>
          <a:tile tx="0" ty="0" sx="52000" sy="5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TC101790490[[fn=Decatur]]</Template>
  <TotalTime>879</TotalTime>
  <Words>813</Words>
  <Application>Microsoft Office PowerPoint</Application>
  <PresentationFormat>On-screen Show (4:3)</PresentationFormat>
  <Paragraphs>63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Decatur</vt:lpstr>
      <vt:lpstr>Self-Monitoring and its Effect on Reducing Disruptive Behaviors in General Education Classrooms</vt:lpstr>
      <vt:lpstr>Table of Contents:</vt:lpstr>
      <vt:lpstr>Statement of the Problem:</vt:lpstr>
      <vt:lpstr>Review of the Literature: (Current Strategies)</vt:lpstr>
      <vt:lpstr>Review of the Literature: (Pros)</vt:lpstr>
      <vt:lpstr>Review of the Literature: (Cons)</vt:lpstr>
      <vt:lpstr>Review of Literature: (Theorist)</vt:lpstr>
      <vt:lpstr>Research Hypothesis:</vt:lpstr>
      <vt:lpstr>References: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Behavior Management: Self-Monitoring Strategies</dc:title>
  <dc:creator>Cecilia</dc:creator>
  <cp:lastModifiedBy>Cecilia</cp:lastModifiedBy>
  <cp:revision>22</cp:revision>
  <dcterms:created xsi:type="dcterms:W3CDTF">2011-10-14T02:42:46Z</dcterms:created>
  <dcterms:modified xsi:type="dcterms:W3CDTF">2011-10-19T20:59:46Z</dcterms:modified>
</cp:coreProperties>
</file>